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C0F"/>
    <a:srgbClr val="4F81BD"/>
    <a:srgbClr val="3D2E09"/>
    <a:srgbClr val="C0504D"/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4114800" cy="457200"/>
          </a:xfrm>
          <a:prstGeom prst="rect">
            <a:avLst/>
          </a:prstGeom>
          <a:solidFill>
            <a:srgbClr val="654C0F">
              <a:alpha val="7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676400"/>
            <a:ext cx="24384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David's Sacrifice on Mt. Moriah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(approx. 1000 BC)</a:t>
            </a: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rot="5400000">
            <a:off x="4203532" y="3060531"/>
            <a:ext cx="736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328" y="3688272"/>
            <a:ext cx="27432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Abraham's Sacrifice on Mt. Moriah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(approx. 2000 BC)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88731" y="3328394"/>
            <a:ext cx="736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0" y="2971800"/>
            <a:ext cx="4114800" cy="457200"/>
          </a:xfrm>
          <a:prstGeom prst="rect">
            <a:avLst/>
          </a:prstGeom>
          <a:solidFill>
            <a:srgbClr val="654C0F">
              <a:alpha val="7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330206" y="3340269"/>
            <a:ext cx="7369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3600" y="3696862"/>
            <a:ext cx="27432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Jesus' Sacrifice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Mt. Moriah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(approx. 33 AD)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8325" y="2953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1000 years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6300" y="29599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1000 years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6597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Place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maqowm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field, area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8089" y="3767667"/>
            <a:ext cx="4224867" cy="762000"/>
          </a:xfrm>
          <a:prstGeom prst="roundRect">
            <a:avLst/>
          </a:prstGeom>
          <a:solidFill>
            <a:srgbClr val="3D2E09">
              <a:alpha val="4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Sam. 24:24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the king said to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Araunah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“No, but I will surely buy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you for a price; nor will I offer burnt offerings to the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God with that which costs me nothing.” So David bought the threshing floor and the oxen for fifty shekels of silver.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pic>
        <p:nvPicPr>
          <p:cNvPr id="17" name="Picture 16" descr="Fertile Crescent.jpg"/>
          <p:cNvPicPr>
            <a:picLocks noChangeAspect="1"/>
          </p:cNvPicPr>
          <p:nvPr/>
        </p:nvPicPr>
        <p:blipFill>
          <a:blip r:embed="rId3" cstate="print"/>
          <a:srcRect l="17619" t="20205" r="8163" b="2700"/>
          <a:stretch>
            <a:fillRect/>
          </a:stretch>
        </p:blipFill>
        <p:spPr>
          <a:xfrm>
            <a:off x="1143000" y="1143000"/>
            <a:ext cx="6924261" cy="4598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Freeform 25"/>
          <p:cNvSpPr/>
          <p:nvPr/>
        </p:nvSpPr>
        <p:spPr>
          <a:xfrm>
            <a:off x="3792773" y="2337685"/>
            <a:ext cx="2011680" cy="3285213"/>
          </a:xfrm>
          <a:custGeom>
            <a:avLst/>
            <a:gdLst>
              <a:gd name="connsiteX0" fmla="*/ 0 w 2011680"/>
              <a:gd name="connsiteY0" fmla="*/ 1963972 h 3172571"/>
              <a:gd name="connsiteX1" fmla="*/ 23854 w 2011680"/>
              <a:gd name="connsiteY1" fmla="*/ 2258171 h 3172571"/>
              <a:gd name="connsiteX2" fmla="*/ 159026 w 2011680"/>
              <a:gd name="connsiteY2" fmla="*/ 2552369 h 3172571"/>
              <a:gd name="connsiteX3" fmla="*/ 190832 w 2011680"/>
              <a:gd name="connsiteY3" fmla="*/ 2806811 h 3172571"/>
              <a:gd name="connsiteX4" fmla="*/ 246491 w 2011680"/>
              <a:gd name="connsiteY4" fmla="*/ 3077155 h 3172571"/>
              <a:gd name="connsiteX5" fmla="*/ 286247 w 2011680"/>
              <a:gd name="connsiteY5" fmla="*/ 3172571 h 3172571"/>
              <a:gd name="connsiteX6" fmla="*/ 357809 w 2011680"/>
              <a:gd name="connsiteY6" fmla="*/ 3156668 h 3172571"/>
              <a:gd name="connsiteX7" fmla="*/ 461176 w 2011680"/>
              <a:gd name="connsiteY7" fmla="*/ 3093058 h 3172571"/>
              <a:gd name="connsiteX8" fmla="*/ 508884 w 2011680"/>
              <a:gd name="connsiteY8" fmla="*/ 3037399 h 3172571"/>
              <a:gd name="connsiteX9" fmla="*/ 612251 w 2011680"/>
              <a:gd name="connsiteY9" fmla="*/ 2854519 h 3172571"/>
              <a:gd name="connsiteX10" fmla="*/ 699715 w 2011680"/>
              <a:gd name="connsiteY10" fmla="*/ 2655736 h 3172571"/>
              <a:gd name="connsiteX11" fmla="*/ 826936 w 2011680"/>
              <a:gd name="connsiteY11" fmla="*/ 2480807 h 3172571"/>
              <a:gd name="connsiteX12" fmla="*/ 874644 w 2011680"/>
              <a:gd name="connsiteY12" fmla="*/ 2337684 h 3172571"/>
              <a:gd name="connsiteX13" fmla="*/ 954157 w 2011680"/>
              <a:gd name="connsiteY13" fmla="*/ 2130950 h 3172571"/>
              <a:gd name="connsiteX14" fmla="*/ 1017767 w 2011680"/>
              <a:gd name="connsiteY14" fmla="*/ 1876508 h 3172571"/>
              <a:gd name="connsiteX15" fmla="*/ 1105232 w 2011680"/>
              <a:gd name="connsiteY15" fmla="*/ 1645920 h 3172571"/>
              <a:gd name="connsiteX16" fmla="*/ 1256306 w 2011680"/>
              <a:gd name="connsiteY16" fmla="*/ 1478943 h 3172571"/>
              <a:gd name="connsiteX17" fmla="*/ 1319917 w 2011680"/>
              <a:gd name="connsiteY17" fmla="*/ 1311966 h 3172571"/>
              <a:gd name="connsiteX18" fmla="*/ 1327868 w 2011680"/>
              <a:gd name="connsiteY18" fmla="*/ 1144988 h 3172571"/>
              <a:gd name="connsiteX19" fmla="*/ 1391479 w 2011680"/>
              <a:gd name="connsiteY19" fmla="*/ 978011 h 3172571"/>
              <a:gd name="connsiteX20" fmla="*/ 1518700 w 2011680"/>
              <a:gd name="connsiteY20" fmla="*/ 803082 h 3172571"/>
              <a:gd name="connsiteX21" fmla="*/ 1685677 w 2011680"/>
              <a:gd name="connsiteY21" fmla="*/ 636105 h 3172571"/>
              <a:gd name="connsiteX22" fmla="*/ 1749287 w 2011680"/>
              <a:gd name="connsiteY22" fmla="*/ 461176 h 3172571"/>
              <a:gd name="connsiteX23" fmla="*/ 1860606 w 2011680"/>
              <a:gd name="connsiteY23" fmla="*/ 294199 h 3172571"/>
              <a:gd name="connsiteX24" fmla="*/ 1987826 w 2011680"/>
              <a:gd name="connsiteY24" fmla="*/ 71562 h 3172571"/>
              <a:gd name="connsiteX25" fmla="*/ 2011680 w 2011680"/>
              <a:gd name="connsiteY25" fmla="*/ 0 h 3172571"/>
              <a:gd name="connsiteX26" fmla="*/ 1661823 w 2011680"/>
              <a:gd name="connsiteY26" fmla="*/ 111319 h 3172571"/>
              <a:gd name="connsiteX27" fmla="*/ 1359673 w 2011680"/>
              <a:gd name="connsiteY27" fmla="*/ 135172 h 3172571"/>
              <a:gd name="connsiteX28" fmla="*/ 1105232 w 2011680"/>
              <a:gd name="connsiteY28" fmla="*/ 135172 h 3172571"/>
              <a:gd name="connsiteX29" fmla="*/ 890546 w 2011680"/>
              <a:gd name="connsiteY29" fmla="*/ 238539 h 3172571"/>
              <a:gd name="connsiteX30" fmla="*/ 811033 w 2011680"/>
              <a:gd name="connsiteY30" fmla="*/ 405517 h 3172571"/>
              <a:gd name="connsiteX31" fmla="*/ 715618 w 2011680"/>
              <a:gd name="connsiteY31" fmla="*/ 564543 h 3172571"/>
              <a:gd name="connsiteX32" fmla="*/ 628153 w 2011680"/>
              <a:gd name="connsiteY32" fmla="*/ 723569 h 3172571"/>
              <a:gd name="connsiteX33" fmla="*/ 572494 w 2011680"/>
              <a:gd name="connsiteY33" fmla="*/ 922352 h 3172571"/>
              <a:gd name="connsiteX34" fmla="*/ 492981 w 2011680"/>
              <a:gd name="connsiteY34" fmla="*/ 1033670 h 3172571"/>
              <a:gd name="connsiteX35" fmla="*/ 413468 w 2011680"/>
              <a:gd name="connsiteY35" fmla="*/ 1105232 h 3172571"/>
              <a:gd name="connsiteX36" fmla="*/ 341906 w 2011680"/>
              <a:gd name="connsiteY36" fmla="*/ 1129086 h 3172571"/>
              <a:gd name="connsiteX37" fmla="*/ 286247 w 2011680"/>
              <a:gd name="connsiteY37" fmla="*/ 1137037 h 3172571"/>
              <a:gd name="connsiteX38" fmla="*/ 254442 w 2011680"/>
              <a:gd name="connsiteY38" fmla="*/ 1296063 h 3172571"/>
              <a:gd name="connsiteX39" fmla="*/ 222637 w 2011680"/>
              <a:gd name="connsiteY39" fmla="*/ 1455089 h 3172571"/>
              <a:gd name="connsiteX40" fmla="*/ 182880 w 2011680"/>
              <a:gd name="connsiteY40" fmla="*/ 1598212 h 3172571"/>
              <a:gd name="connsiteX41" fmla="*/ 135173 w 2011680"/>
              <a:gd name="connsiteY41" fmla="*/ 1741336 h 3172571"/>
              <a:gd name="connsiteX42" fmla="*/ 55660 w 2011680"/>
              <a:gd name="connsiteY42" fmla="*/ 1860606 h 3172571"/>
              <a:gd name="connsiteX43" fmla="*/ 0 w 2011680"/>
              <a:gd name="connsiteY43" fmla="*/ 1963972 h 31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11680" h="3172571">
                <a:moveTo>
                  <a:pt x="0" y="1963972"/>
                </a:moveTo>
                <a:lnTo>
                  <a:pt x="23854" y="2258171"/>
                </a:lnTo>
                <a:lnTo>
                  <a:pt x="159026" y="2552369"/>
                </a:lnTo>
                <a:lnTo>
                  <a:pt x="190832" y="2806811"/>
                </a:lnTo>
                <a:lnTo>
                  <a:pt x="246491" y="3077155"/>
                </a:lnTo>
                <a:lnTo>
                  <a:pt x="286247" y="3172571"/>
                </a:lnTo>
                <a:lnTo>
                  <a:pt x="357809" y="3156668"/>
                </a:lnTo>
                <a:lnTo>
                  <a:pt x="461176" y="3093058"/>
                </a:lnTo>
                <a:lnTo>
                  <a:pt x="508884" y="3037399"/>
                </a:lnTo>
                <a:lnTo>
                  <a:pt x="612251" y="2854519"/>
                </a:lnTo>
                <a:lnTo>
                  <a:pt x="699715" y="2655736"/>
                </a:lnTo>
                <a:lnTo>
                  <a:pt x="826936" y="2480807"/>
                </a:lnTo>
                <a:lnTo>
                  <a:pt x="874644" y="2337684"/>
                </a:lnTo>
                <a:lnTo>
                  <a:pt x="954157" y="2130950"/>
                </a:lnTo>
                <a:lnTo>
                  <a:pt x="1017767" y="1876508"/>
                </a:lnTo>
                <a:lnTo>
                  <a:pt x="1105232" y="1645920"/>
                </a:lnTo>
                <a:lnTo>
                  <a:pt x="1256306" y="1478943"/>
                </a:lnTo>
                <a:lnTo>
                  <a:pt x="1319917" y="1311966"/>
                </a:lnTo>
                <a:lnTo>
                  <a:pt x="1327868" y="1144988"/>
                </a:lnTo>
                <a:lnTo>
                  <a:pt x="1391479" y="978011"/>
                </a:lnTo>
                <a:lnTo>
                  <a:pt x="1518700" y="803082"/>
                </a:lnTo>
                <a:lnTo>
                  <a:pt x="1685677" y="636105"/>
                </a:lnTo>
                <a:lnTo>
                  <a:pt x="1749287" y="461176"/>
                </a:lnTo>
                <a:lnTo>
                  <a:pt x="1860606" y="294199"/>
                </a:lnTo>
                <a:lnTo>
                  <a:pt x="1987826" y="71562"/>
                </a:lnTo>
                <a:lnTo>
                  <a:pt x="2011680" y="0"/>
                </a:lnTo>
                <a:lnTo>
                  <a:pt x="1661823" y="111319"/>
                </a:lnTo>
                <a:lnTo>
                  <a:pt x="1359673" y="135172"/>
                </a:lnTo>
                <a:lnTo>
                  <a:pt x="1105232" y="135172"/>
                </a:lnTo>
                <a:lnTo>
                  <a:pt x="890546" y="238539"/>
                </a:lnTo>
                <a:lnTo>
                  <a:pt x="811033" y="405517"/>
                </a:lnTo>
                <a:lnTo>
                  <a:pt x="715618" y="564543"/>
                </a:lnTo>
                <a:lnTo>
                  <a:pt x="628153" y="723569"/>
                </a:lnTo>
                <a:lnTo>
                  <a:pt x="572494" y="922352"/>
                </a:lnTo>
                <a:lnTo>
                  <a:pt x="492981" y="1033670"/>
                </a:lnTo>
                <a:lnTo>
                  <a:pt x="413468" y="1105232"/>
                </a:lnTo>
                <a:lnTo>
                  <a:pt x="341906" y="1129086"/>
                </a:lnTo>
                <a:lnTo>
                  <a:pt x="286247" y="1137037"/>
                </a:lnTo>
                <a:lnTo>
                  <a:pt x="254442" y="1296063"/>
                </a:lnTo>
                <a:lnTo>
                  <a:pt x="222637" y="1455089"/>
                </a:lnTo>
                <a:lnTo>
                  <a:pt x="182880" y="1598212"/>
                </a:lnTo>
                <a:lnTo>
                  <a:pt x="135173" y="1741336"/>
                </a:lnTo>
                <a:lnTo>
                  <a:pt x="55660" y="1860606"/>
                </a:lnTo>
                <a:lnTo>
                  <a:pt x="0" y="1963972"/>
                </a:lnTo>
                <a:close/>
              </a:path>
            </a:pathLst>
          </a:custGeom>
          <a:solidFill>
            <a:srgbClr val="C0504D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191000" y="2839943"/>
            <a:ext cx="1347747" cy="436657"/>
            <a:chOff x="4495800" y="2763743"/>
            <a:chExt cx="1347747" cy="436657"/>
          </a:xfrm>
        </p:grpSpPr>
        <p:sp>
          <p:nvSpPr>
            <p:cNvPr id="19" name="Oval 18"/>
            <p:cNvSpPr/>
            <p:nvPr/>
          </p:nvSpPr>
          <p:spPr>
            <a:xfrm>
              <a:off x="4953000" y="3124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5800" y="2763743"/>
              <a:ext cx="1347747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Damascus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0400" y="4155375"/>
            <a:ext cx="1347747" cy="441298"/>
            <a:chOff x="3348159" y="4267200"/>
            <a:chExt cx="1347747" cy="441298"/>
          </a:xfrm>
        </p:grpSpPr>
        <p:sp>
          <p:nvSpPr>
            <p:cNvPr id="18" name="Oval 17"/>
            <p:cNvSpPr/>
            <p:nvPr/>
          </p:nvSpPr>
          <p:spPr>
            <a:xfrm>
              <a:off x="4387796" y="42672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8159" y="4327498"/>
              <a:ext cx="1347747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Jerusalem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0" y="3962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David's "Empire"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Cherethites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executioners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Pelethites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runners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7000 ~ 2 Sam. 10:18 has 700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talent of gold would weigh between 75 and 90 lb.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1756" y="1349022"/>
            <a:ext cx="1905000" cy="762000"/>
          </a:xfrm>
          <a:prstGeom prst="roundRect">
            <a:avLst/>
          </a:prstGeom>
          <a:solidFill>
            <a:srgbClr val="3D2E09">
              <a:alpha val="4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NASB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brought out the people who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were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it, and cut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them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 saws and with sharp instruments and with axes. And thus David did to all the cities of the sons of Ammon.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6408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Also KJV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9973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Following the LXX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10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Sam. 24:1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Again the anger of the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was aroused against Israel, and He moved David against them to say, “Go, number Israel and Judah.”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Prov. 16:18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Pride goes before destruction,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a haughty spirit before a fall.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4498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10:12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let him who thinks he stands take heed lest he fall.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58164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Prov. 6:16-17a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These six things the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hates,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Yes, seven are an abomination to Him: </a:t>
            </a:r>
          </a:p>
          <a:p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proud look…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6" grpId="0"/>
      <p:bldP spid="6" grpId="1"/>
      <p:bldP spid="6" grpId="2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angel of the LORD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theophany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1 chronicles 18:1 – 21:30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586</TotalTime>
  <Words>369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41</cp:revision>
  <dcterms:created xsi:type="dcterms:W3CDTF">2011-01-04T17:48:23Z</dcterms:created>
  <dcterms:modified xsi:type="dcterms:W3CDTF">2011-01-06T16:42:45Z</dcterms:modified>
</cp:coreProperties>
</file>